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63" r:id="rId5"/>
    <p:sldId id="262" r:id="rId6"/>
  </p:sldIdLst>
  <p:sldSz cx="10693400" cy="7561263"/>
  <p:notesSz cx="6858000" cy="9144000"/>
  <p:defaultTextStyle>
    <a:defPPr>
      <a:defRPr lang="sv-SE"/>
    </a:defPPr>
    <a:lvl1pPr marL="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52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305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58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6112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64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916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69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222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2">
          <p15:clr>
            <a:srgbClr val="A4A3A4"/>
          </p15:clr>
        </p15:guide>
        <p15:guide id="2" orient="horz" pos="1451">
          <p15:clr>
            <a:srgbClr val="A4A3A4"/>
          </p15:clr>
        </p15:guide>
        <p15:guide id="3" orient="horz" pos="3878">
          <p15:clr>
            <a:srgbClr val="A4A3A4"/>
          </p15:clr>
        </p15:guide>
        <p15:guide id="4" orient="horz" pos="521">
          <p15:clr>
            <a:srgbClr val="A4A3A4"/>
          </p15:clr>
        </p15:guide>
        <p15:guide id="5" orient="horz" pos="718">
          <p15:clr>
            <a:srgbClr val="A4A3A4"/>
          </p15:clr>
        </p15:guide>
        <p15:guide id="6" pos="3368">
          <p15:clr>
            <a:srgbClr val="A4A3A4"/>
          </p15:clr>
        </p15:guide>
        <p15:guide id="7" pos="893">
          <p15:clr>
            <a:srgbClr val="A4A3A4"/>
          </p15:clr>
        </p15:guide>
        <p15:guide id="8" pos="5681">
          <p15:clr>
            <a:srgbClr val="A4A3A4"/>
          </p15:clr>
        </p15:guide>
        <p15:guide id="9" pos="40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9797B"/>
    <a:srgbClr val="7EBA42"/>
    <a:srgbClr val="6BAA24"/>
    <a:srgbClr val="5858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82" d="100"/>
          <a:sy n="82" d="100"/>
        </p:scale>
        <p:origin x="1092" y="84"/>
      </p:cViewPr>
      <p:guideLst>
        <p:guide orient="horz" pos="2382"/>
        <p:guide orient="horz" pos="1451"/>
        <p:guide orient="horz" pos="3878"/>
        <p:guide orient="horz" pos="521"/>
        <p:guide orient="horz" pos="718"/>
        <p:guide pos="3368"/>
        <p:guide pos="893"/>
        <p:guide pos="5681"/>
        <p:guide pos="4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B833AC-0EC2-468C-964E-9D515EF995E9}" type="datetimeFigureOut">
              <a:rPr lang="sv-SE" smtClean="0"/>
              <a:t>2017-12-01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82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F4A3DC-3640-4784-9C39-EAB4A7FD81C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195922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1528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3056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4584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6112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7640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9168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50696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2224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5"/>
          <p:cNvSpPr>
            <a:spLocks noChangeArrowheads="1"/>
          </p:cNvSpPr>
          <p:nvPr userDrawn="1"/>
        </p:nvSpPr>
        <p:spPr bwMode="auto">
          <a:xfrm>
            <a:off x="-1019175" y="1814513"/>
            <a:ext cx="3833813" cy="3832225"/>
          </a:xfrm>
          <a:prstGeom prst="ellipse">
            <a:avLst/>
          </a:prstGeom>
          <a:solidFill>
            <a:srgbClr val="7EBA4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6" name="Oval 6"/>
          <p:cNvSpPr>
            <a:spLocks noChangeArrowheads="1"/>
          </p:cNvSpPr>
          <p:nvPr userDrawn="1"/>
        </p:nvSpPr>
        <p:spPr bwMode="auto">
          <a:xfrm>
            <a:off x="1701800" y="5141913"/>
            <a:ext cx="2779713" cy="2781300"/>
          </a:xfrm>
          <a:prstGeom prst="ellipse">
            <a:avLst/>
          </a:prstGeom>
          <a:solidFill>
            <a:schemeClr val="accent4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7" name="Oval 7"/>
          <p:cNvSpPr>
            <a:spLocks noChangeArrowheads="1"/>
          </p:cNvSpPr>
          <p:nvPr userDrawn="1"/>
        </p:nvSpPr>
        <p:spPr bwMode="auto">
          <a:xfrm>
            <a:off x="3328988" y="3379788"/>
            <a:ext cx="1660525" cy="1660525"/>
          </a:xfrm>
          <a:prstGeom prst="ellipse">
            <a:avLst/>
          </a:prstGeom>
          <a:solidFill>
            <a:schemeClr val="accent4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398587" y="2178546"/>
            <a:ext cx="7620001" cy="3042245"/>
          </a:xfrm>
        </p:spPr>
        <p:txBody>
          <a:bodyPr anchor="t" anchorCtr="0">
            <a:normAutofit/>
          </a:bodyPr>
          <a:lstStyle>
            <a:lvl1pPr algn="l">
              <a:lnSpc>
                <a:spcPts val="5500"/>
              </a:lnSpc>
              <a:defRPr sz="4000"/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cxnSp>
        <p:nvCxnSpPr>
          <p:cNvPr id="9" name="Rak 8"/>
          <p:cNvCxnSpPr/>
          <p:nvPr userDrawn="1"/>
        </p:nvCxnSpPr>
        <p:spPr>
          <a:xfrm>
            <a:off x="359098" y="1442467"/>
            <a:ext cx="9972000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Bildobjekt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3413" y="292533"/>
            <a:ext cx="814387" cy="847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6643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, B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SzPct val="110000"/>
              <a:defRPr b="1">
                <a:solidFill>
                  <a:srgbClr val="79797B"/>
                </a:solidFill>
              </a:defRPr>
            </a:lvl1pPr>
            <a:lvl2pPr>
              <a:defRPr b="1">
                <a:solidFill>
                  <a:srgbClr val="79797B"/>
                </a:solidFill>
              </a:defRPr>
            </a:lvl2pPr>
            <a:lvl3pPr>
              <a:defRPr b="1">
                <a:solidFill>
                  <a:srgbClr val="79797B"/>
                </a:solidFill>
              </a:defRPr>
            </a:lvl3pPr>
            <a:lvl4pPr>
              <a:defRPr b="1">
                <a:solidFill>
                  <a:srgbClr val="79797B"/>
                </a:solidFill>
              </a:defRPr>
            </a:lvl4pPr>
            <a:lvl5pPr>
              <a:defRPr b="1">
                <a:solidFill>
                  <a:srgbClr val="79797B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A1914-BBC4-4C55-AB32-C0CD53462792}" type="datetime1">
              <a:rPr lang="sv-SE" smtClean="0"/>
              <a:t>2017-12-01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326F6-EF00-4723-935A-4AD1E83A556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49041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, regu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A1914-BBC4-4C55-AB32-C0CD53462792}" type="datetime1">
              <a:rPr lang="sv-SE" smtClean="0"/>
              <a:t>2017-12-01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326F6-EF00-4723-935A-4AD1E83A556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24939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Rubrik och innehåll, Grö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6"/>
          <p:cNvSpPr>
            <a:spLocks noChangeArrowheads="1"/>
          </p:cNvSpPr>
          <p:nvPr userDrawn="1"/>
        </p:nvSpPr>
        <p:spPr bwMode="auto">
          <a:xfrm>
            <a:off x="5851525" y="1754188"/>
            <a:ext cx="3546475" cy="3546475"/>
          </a:xfrm>
          <a:prstGeom prst="ellipse">
            <a:avLst/>
          </a:prstGeom>
          <a:solidFill>
            <a:schemeClr val="accent4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14" name="Oval 7"/>
          <p:cNvSpPr>
            <a:spLocks noChangeArrowheads="1"/>
          </p:cNvSpPr>
          <p:nvPr userDrawn="1"/>
        </p:nvSpPr>
        <p:spPr bwMode="auto">
          <a:xfrm>
            <a:off x="8370888" y="4835525"/>
            <a:ext cx="2571750" cy="2571750"/>
          </a:xfrm>
          <a:prstGeom prst="ellipse">
            <a:avLst/>
          </a:prstGeom>
          <a:solidFill>
            <a:schemeClr val="accent4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15" name="Oval 8"/>
          <p:cNvSpPr>
            <a:spLocks noChangeArrowheads="1"/>
          </p:cNvSpPr>
          <p:nvPr userDrawn="1"/>
        </p:nvSpPr>
        <p:spPr bwMode="auto">
          <a:xfrm>
            <a:off x="9874250" y="3203575"/>
            <a:ext cx="1538288" cy="1535113"/>
          </a:xfrm>
          <a:prstGeom prst="ellipse">
            <a:avLst/>
          </a:prstGeom>
          <a:solidFill>
            <a:schemeClr val="accent4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cxnSp>
        <p:nvCxnSpPr>
          <p:cNvPr id="7" name="Rak 6"/>
          <p:cNvCxnSpPr/>
          <p:nvPr userDrawn="1"/>
        </p:nvCxnSpPr>
        <p:spPr>
          <a:xfrm>
            <a:off x="359098" y="1442467"/>
            <a:ext cx="9972000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Bildobjekt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3413" y="292533"/>
            <a:ext cx="814387" cy="847291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61950" indent="-361950">
              <a:lnSpc>
                <a:spcPts val="2900"/>
              </a:lnSpc>
              <a:buClr>
                <a:schemeClr val="bg1"/>
              </a:buClr>
              <a:defRPr sz="2100" b="1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96A1914-BBC4-4C55-AB32-C0CD53462792}" type="datetime1">
              <a:rPr lang="sv-SE" smtClean="0"/>
              <a:pPr/>
              <a:t>2017-12-01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F5326F6-EF00-4723-935A-4AD1E83A5565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2" name="Line 5"/>
          <p:cNvSpPr>
            <a:spLocks noChangeShapeType="1"/>
          </p:cNvSpPr>
          <p:nvPr userDrawn="1"/>
        </p:nvSpPr>
        <p:spPr bwMode="auto">
          <a:xfrm>
            <a:off x="10348913" y="1444625"/>
            <a:ext cx="0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42808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, BIld och innehåll, Grön">
    <p:bg>
      <p:bgPr>
        <a:solidFill>
          <a:srgbClr val="6BAA2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3413" y="292533"/>
            <a:ext cx="814387" cy="847291"/>
          </a:xfrm>
          <a:prstGeom prst="rect">
            <a:avLst/>
          </a:prstGeom>
        </p:spPr>
      </p:pic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922764" y="2124447"/>
            <a:ext cx="4464496" cy="4450916"/>
          </a:xfrm>
        </p:spPr>
        <p:txBody>
          <a:bodyPr>
            <a:normAutofit/>
          </a:bodyPr>
          <a:lstStyle>
            <a:lvl1pPr>
              <a:lnSpc>
                <a:spcPts val="2200"/>
              </a:lnSpc>
              <a:buClr>
                <a:schemeClr val="bg1"/>
              </a:buClr>
              <a:defRPr sz="1400" b="1">
                <a:solidFill>
                  <a:schemeClr val="bg1"/>
                </a:solidFill>
              </a:defRPr>
            </a:lvl1pPr>
            <a:lvl2pPr>
              <a:lnSpc>
                <a:spcPts val="2200"/>
              </a:lnSpc>
              <a:buClr>
                <a:schemeClr val="bg1"/>
              </a:buClr>
              <a:defRPr sz="1400">
                <a:solidFill>
                  <a:schemeClr val="bg1"/>
                </a:solidFill>
              </a:defRPr>
            </a:lvl2pPr>
            <a:lvl3pPr>
              <a:lnSpc>
                <a:spcPts val="2200"/>
              </a:lnSpc>
              <a:buClr>
                <a:schemeClr val="bg1"/>
              </a:buClr>
              <a:defRPr sz="1400">
                <a:solidFill>
                  <a:schemeClr val="bg1"/>
                </a:solidFill>
              </a:defRPr>
            </a:lvl3pPr>
            <a:lvl4pPr>
              <a:lnSpc>
                <a:spcPts val="2200"/>
              </a:lnSpc>
              <a:buClr>
                <a:schemeClr val="bg1"/>
              </a:buClr>
              <a:defRPr sz="1400">
                <a:solidFill>
                  <a:schemeClr val="bg1"/>
                </a:solidFill>
              </a:defRPr>
            </a:lvl4pPr>
            <a:lvl5pPr>
              <a:lnSpc>
                <a:spcPts val="2200"/>
              </a:lnSpc>
              <a:buClr>
                <a:schemeClr val="bg1"/>
              </a:buCl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96A1914-BBC4-4C55-AB32-C0CD53462792}" type="datetime1">
              <a:rPr lang="sv-SE" smtClean="0"/>
              <a:pPr/>
              <a:t>2017-12-01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F5326F6-EF00-4723-935A-4AD1E83A5565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5346700" cy="7561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4283946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2DA06-F001-4457-B7E8-4B09E6356347}" type="datetime1">
              <a:rPr lang="sv-SE" smtClean="0"/>
              <a:t>2017-12-01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326F6-EF00-4723-935A-4AD1E83A556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47177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 userDrawn="1"/>
        </p:nvSpPr>
        <p:spPr>
          <a:xfrm>
            <a:off x="0" y="1"/>
            <a:ext cx="10693400" cy="143681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9" name="Bildobjekt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3413" y="292533"/>
            <a:ext cx="814387" cy="847291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 vert="horz" lIns="0" tIns="0" rIns="0" bIns="0" rtlCol="0" anchor="ctr">
            <a:normAutofit/>
          </a:bodyPr>
          <a:lstStyle>
            <a:lvl1pPr>
              <a:defRPr lang="sv-SE"/>
            </a:lvl1pPr>
          </a:lstStyle>
          <a:p>
            <a:pPr lvl="0"/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5C994-196D-4104-B855-6734C009FF81}" type="datetime1">
              <a:rPr lang="sv-SE" smtClean="0"/>
              <a:t>2017-12-01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326F6-EF00-4723-935A-4AD1E83A5565}" type="slidenum">
              <a:rPr lang="sv-SE" smtClean="0"/>
              <a:t>‹#›</a:t>
            </a:fld>
            <a:endParaRPr lang="sv-SE"/>
          </a:p>
        </p:txBody>
      </p:sp>
      <p:sp>
        <p:nvSpPr>
          <p:cNvPr id="7" name="Platshållare för bild 6"/>
          <p:cNvSpPr>
            <a:spLocks noGrp="1"/>
          </p:cNvSpPr>
          <p:nvPr>
            <p:ph type="pic" sz="quarter" idx="13"/>
          </p:nvPr>
        </p:nvSpPr>
        <p:spPr>
          <a:xfrm>
            <a:off x="0" y="1438274"/>
            <a:ext cx="10693400" cy="6122989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13507451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 och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/>
          <p:cNvSpPr/>
          <p:nvPr userDrawn="1"/>
        </p:nvSpPr>
        <p:spPr>
          <a:xfrm>
            <a:off x="0" y="1"/>
            <a:ext cx="10693400" cy="143681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0" name="Bildobjekt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3413" y="292533"/>
            <a:ext cx="814387" cy="847291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 vert="horz" lIns="0" tIns="0" rIns="0" bIns="0" rtlCol="0" anchor="ctr">
            <a:normAutofit/>
          </a:bodyPr>
          <a:lstStyle>
            <a:lvl1pPr>
              <a:defRPr lang="sv-SE"/>
            </a:lvl1pPr>
          </a:lstStyle>
          <a:p>
            <a:pPr lvl="0"/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5C994-196D-4104-B855-6734C009FF81}" type="datetime1">
              <a:rPr lang="sv-SE" smtClean="0"/>
              <a:t>2017-12-01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326F6-EF00-4723-935A-4AD1E83A5565}" type="slidenum">
              <a:rPr lang="sv-SE" smtClean="0"/>
              <a:t>‹#›</a:t>
            </a:fld>
            <a:endParaRPr lang="sv-SE"/>
          </a:p>
        </p:txBody>
      </p:sp>
      <p:sp>
        <p:nvSpPr>
          <p:cNvPr id="7" name="Platshållare för bild 6"/>
          <p:cNvSpPr>
            <a:spLocks noGrp="1"/>
          </p:cNvSpPr>
          <p:nvPr>
            <p:ph type="pic" sz="quarter" idx="13"/>
          </p:nvPr>
        </p:nvSpPr>
        <p:spPr>
          <a:xfrm>
            <a:off x="0" y="1438274"/>
            <a:ext cx="5346700" cy="6122989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8" name="Platshållare för bild 6"/>
          <p:cNvSpPr>
            <a:spLocks noGrp="1"/>
          </p:cNvSpPr>
          <p:nvPr>
            <p:ph type="pic" sz="quarter" idx="14"/>
          </p:nvPr>
        </p:nvSpPr>
        <p:spPr>
          <a:xfrm>
            <a:off x="5346700" y="1438274"/>
            <a:ext cx="5346700" cy="6122989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39161376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27A34-E718-4B58-A312-75C01992AFF4}" type="datetime1">
              <a:rPr lang="sv-SE" smtClean="0"/>
              <a:t>2017-12-01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326F6-EF00-4723-935A-4AD1E83A556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770686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llips 11"/>
          <p:cNvSpPr/>
          <p:nvPr userDrawn="1"/>
        </p:nvSpPr>
        <p:spPr>
          <a:xfrm>
            <a:off x="9539822" y="5838092"/>
            <a:ext cx="279863" cy="27986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Ellips 9"/>
          <p:cNvSpPr/>
          <p:nvPr userDrawn="1"/>
        </p:nvSpPr>
        <p:spPr>
          <a:xfrm>
            <a:off x="9321260" y="6191509"/>
            <a:ext cx="999988" cy="999988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Rektangel 8"/>
          <p:cNvSpPr/>
          <p:nvPr userDrawn="1"/>
        </p:nvSpPr>
        <p:spPr>
          <a:xfrm>
            <a:off x="0" y="1"/>
            <a:ext cx="10693400" cy="1436814"/>
          </a:xfrm>
          <a:prstGeom prst="rect">
            <a:avLst/>
          </a:prstGeom>
          <a:solidFill>
            <a:srgbClr val="6BAA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643854" y="90807"/>
            <a:ext cx="8374734" cy="126021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398589" y="2236788"/>
            <a:ext cx="7603628" cy="445091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534671" y="7008171"/>
            <a:ext cx="882968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5E789C-7BF3-4103-9B0D-C3977BF2B10C}" type="datetime1">
              <a:rPr lang="sv-SE" smtClean="0"/>
              <a:t>2017-12-01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417638" y="7008171"/>
            <a:ext cx="7025405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489604" y="7008171"/>
            <a:ext cx="504825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326F6-EF00-4723-935A-4AD1E83A5565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8" name="Bildobjekt 7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3413" y="292533"/>
            <a:ext cx="814387" cy="847291"/>
          </a:xfrm>
          <a:prstGeom prst="rect">
            <a:avLst/>
          </a:prstGeom>
        </p:spPr>
      </p:pic>
      <p:sp>
        <p:nvSpPr>
          <p:cNvPr id="11" name="Ellips 10"/>
          <p:cNvSpPr/>
          <p:nvPr userDrawn="1"/>
        </p:nvSpPr>
        <p:spPr>
          <a:xfrm>
            <a:off x="9002216" y="5891881"/>
            <a:ext cx="457216" cy="45721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52259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8" r:id="rId4"/>
    <p:sldLayoutId id="2147483659" r:id="rId5"/>
    <p:sldLayoutId id="2147483656" r:id="rId6"/>
    <p:sldLayoutId id="2147483654" r:id="rId7"/>
    <p:sldLayoutId id="2147483657" r:id="rId8"/>
    <p:sldLayoutId id="2147483655" r:id="rId9"/>
  </p:sldLayoutIdLst>
  <p:hf sldNum="0" hdr="0" ftr="0" dt="0"/>
  <p:txStyles>
    <p:titleStyle>
      <a:lvl1pPr algn="l" defTabSz="1043056" rtl="0" eaLnBrk="1" latinLnBrk="0" hangingPunct="1">
        <a:lnSpc>
          <a:spcPts val="2200"/>
        </a:lnSpc>
        <a:spcBef>
          <a:spcPct val="0"/>
        </a:spcBef>
        <a:buNone/>
        <a:defRPr sz="16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1043056" rtl="0" eaLnBrk="1" latinLnBrk="0" hangingPunct="1">
        <a:lnSpc>
          <a:spcPts val="2300"/>
        </a:lnSpc>
        <a:spcBef>
          <a:spcPts val="0"/>
        </a:spcBef>
        <a:spcAft>
          <a:spcPts val="1500"/>
        </a:spcAft>
        <a:buClr>
          <a:schemeClr val="tx2"/>
        </a:buClr>
        <a:buSzPct val="100000"/>
        <a:buFont typeface="Symbol" panose="05050102010706020507" pitchFamily="18" charset="2"/>
        <a:buChar char=""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847483" indent="-325955" algn="l" defTabSz="1043056" rtl="0" eaLnBrk="1" latinLnBrk="0" hangingPunct="1">
        <a:lnSpc>
          <a:spcPts val="2300"/>
        </a:lnSpc>
        <a:spcBef>
          <a:spcPts val="0"/>
        </a:spcBef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820" indent="-260764" algn="l" defTabSz="1043056" rtl="0" eaLnBrk="1" latinLnBrk="0" hangingPunct="1">
        <a:lnSpc>
          <a:spcPts val="2300"/>
        </a:lnSpc>
        <a:spcBef>
          <a:spcPts val="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348" indent="-260764" algn="l" defTabSz="1043056" rtl="0" eaLnBrk="1" latinLnBrk="0" hangingPunct="1">
        <a:lnSpc>
          <a:spcPts val="2300"/>
        </a:lnSpc>
        <a:spcBef>
          <a:spcPts val="0"/>
        </a:spcBef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876" indent="-260764" algn="l" defTabSz="1043056" rtl="0" eaLnBrk="1" latinLnBrk="0" hangingPunct="1">
        <a:lnSpc>
          <a:spcPts val="2300"/>
        </a:lnSpc>
        <a:spcBef>
          <a:spcPts val="0"/>
        </a:spcBef>
        <a:buFont typeface="Arial" panose="020B0604020202020204" pitchFamily="34" charset="0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868404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932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1460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988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4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kogskunskap.se/" TargetMode="External"/><Relationship Id="rId2" Type="http://schemas.openxmlformats.org/officeDocument/2006/relationships/hyperlink" Target="https://www.lrf.se/foretagande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0622" y="5239140"/>
            <a:ext cx="1940725" cy="1940725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Skogskunskap med LRF</a:t>
            </a:r>
            <a:br>
              <a:rPr lang="sv-SE" dirty="0"/>
            </a:br>
            <a:r>
              <a:rPr lang="sv-SE" sz="1800" dirty="0"/>
              <a:t>Studiehandledning</a:t>
            </a:r>
            <a:endParaRPr lang="sv-SE" dirty="0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9BFACB87-7C9C-4FA0-8129-0BD593E3D3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864" y="468263"/>
            <a:ext cx="2427564" cy="645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7799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/>
          <p:cNvSpPr>
            <a:spLocks noGrp="1"/>
          </p:cNvSpPr>
          <p:nvPr>
            <p:ph type="title"/>
          </p:nvPr>
        </p:nvSpPr>
        <p:spPr>
          <a:xfrm>
            <a:off x="0" y="90807"/>
            <a:ext cx="10693400" cy="1260211"/>
          </a:xfrm>
        </p:spPr>
        <p:txBody>
          <a:bodyPr/>
          <a:lstStyle/>
          <a:p>
            <a:pPr algn="ctr"/>
            <a:r>
              <a:rPr lang="sv-SE" dirty="0"/>
              <a:t>Skogskunskap med LRF</a:t>
            </a:r>
          </a:p>
        </p:txBody>
      </p:sp>
      <p:sp>
        <p:nvSpPr>
          <p:cNvPr id="3" name="textruta 2"/>
          <p:cNvSpPr txBox="1"/>
          <p:nvPr/>
        </p:nvSpPr>
        <p:spPr>
          <a:xfrm>
            <a:off x="810196" y="1980431"/>
            <a:ext cx="7200800" cy="4108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sv-SE" altLang="sv-SE" sz="1600" b="1" dirty="0">
                <a:latin typeface="+mj-lt"/>
              </a:rPr>
              <a:t>Studiecirkeln består av 3 delar med tillhörande film. </a:t>
            </a:r>
            <a:br>
              <a:rPr lang="sv-SE" altLang="sv-SE" sz="1600" b="1" dirty="0">
                <a:latin typeface="+mj-lt"/>
              </a:rPr>
            </a:br>
            <a:r>
              <a:rPr lang="sv-SE" altLang="sv-SE" sz="1600" b="1" dirty="0">
                <a:latin typeface="+mj-lt"/>
              </a:rPr>
              <a:t>Den kan genomföras i grupp eller digitalt kontakta SV för samordning och tips på digital struktur för studiecirkel.</a:t>
            </a:r>
          </a:p>
          <a:p>
            <a:pPr>
              <a:spcBef>
                <a:spcPct val="0"/>
              </a:spcBef>
              <a:buFontTx/>
              <a:buNone/>
            </a:pPr>
            <a:endParaRPr lang="sv-SE" altLang="sv-SE" sz="1600" dirty="0">
              <a:latin typeface="+mj-lt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sv-SE" altLang="sv-SE" sz="1600" dirty="0">
                <a:latin typeface="+mj-lt"/>
              </a:rPr>
              <a:t>Filmerna finns här  </a:t>
            </a:r>
            <a:r>
              <a:rPr lang="sv-SE" altLang="sv-SE" sz="1600" dirty="0">
                <a:latin typeface="+mj-lt"/>
                <a:hlinkClick r:id="rId2"/>
              </a:rPr>
              <a:t>https://www.lrf.se/foretagande/</a:t>
            </a:r>
            <a:endParaRPr lang="sv-SE" altLang="sv-SE" sz="1600" dirty="0">
              <a:latin typeface="+mj-lt"/>
            </a:endParaRPr>
          </a:p>
          <a:p>
            <a:pPr>
              <a:spcBef>
                <a:spcPct val="0"/>
              </a:spcBef>
              <a:buFontTx/>
              <a:buNone/>
            </a:pPr>
            <a:endParaRPr lang="sv-SE" altLang="sv-SE" sz="1600" dirty="0">
              <a:latin typeface="+mj-lt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sv-SE" altLang="sv-SE" sz="1600" dirty="0">
                <a:latin typeface="+mj-lt"/>
              </a:rPr>
              <a:t>1 Diskussion runt </a:t>
            </a:r>
            <a:r>
              <a:rPr lang="sv-SE" altLang="sv-SE" sz="1600" dirty="0">
                <a:latin typeface="+mj-lt"/>
                <a:hlinkClick r:id="rId3"/>
              </a:rPr>
              <a:t>https://www.skogskunskap.se/</a:t>
            </a:r>
            <a:r>
              <a:rPr lang="sv-SE" altLang="sv-SE" sz="1600" dirty="0">
                <a:latin typeface="+mj-lt"/>
              </a:rPr>
              <a:t>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sv-SE" altLang="sv-SE" sz="1600" dirty="0">
                <a:latin typeface="+mj-lt"/>
              </a:rPr>
              <a:t>Introduktionsfilm till sajten. Denna del kan eventuellt bestå av fler träffar, även gärna i fält</a:t>
            </a:r>
          </a:p>
          <a:p>
            <a:pPr>
              <a:spcBef>
                <a:spcPct val="0"/>
              </a:spcBef>
              <a:buFontTx/>
              <a:buNone/>
            </a:pPr>
            <a:endParaRPr lang="sv-SE" altLang="sv-SE" sz="1600" dirty="0">
              <a:latin typeface="+mj-lt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sv-SE" altLang="sv-SE" sz="1600" dirty="0">
                <a:latin typeface="+mj-lt"/>
              </a:rPr>
              <a:t>2 Äganderätt, rättigheter och ansvar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sv-SE" altLang="sv-SE" sz="1600" dirty="0">
                <a:latin typeface="+mj-lt"/>
              </a:rPr>
              <a:t>Filmavsnitt med LRF och LRF Skogsägarna </a:t>
            </a:r>
          </a:p>
          <a:p>
            <a:pPr>
              <a:spcBef>
                <a:spcPct val="0"/>
              </a:spcBef>
              <a:buFontTx/>
              <a:buNone/>
            </a:pPr>
            <a:endParaRPr lang="sv-SE" altLang="sv-SE" sz="1600" dirty="0">
              <a:latin typeface="+mj-lt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sv-SE" altLang="sv-SE" sz="1600" dirty="0">
                <a:latin typeface="+mj-lt"/>
              </a:rPr>
              <a:t>3 Mål och strategier för förvaltning av din skog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sv-SE" altLang="sv-SE" sz="1600" dirty="0">
                <a:latin typeface="+mj-lt"/>
              </a:rPr>
              <a:t>Filmavsnitt med LRF konsult</a:t>
            </a:r>
          </a:p>
          <a:p>
            <a:endParaRPr lang="sv-SE" dirty="0"/>
          </a:p>
        </p:txBody>
      </p:sp>
      <p:pic>
        <p:nvPicPr>
          <p:cNvPr id="15" name="Platshållare för bild 14"/>
          <p:cNvPicPr>
            <a:picLocks noGrp="1" noChangeAspect="1"/>
          </p:cNvPicPr>
          <p:nvPr>
            <p:ph type="pic"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703" b="42703"/>
          <a:stretch>
            <a:fillRect/>
          </a:stretch>
        </p:blipFill>
        <p:spPr>
          <a:xfrm>
            <a:off x="0" y="6228904"/>
            <a:ext cx="10693400" cy="1332360"/>
          </a:xfrm>
        </p:spPr>
      </p:pic>
      <p:pic>
        <p:nvPicPr>
          <p:cNvPr id="16" name="Bildobjekt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4211" y="4428703"/>
            <a:ext cx="2508753" cy="2508753"/>
          </a:xfrm>
          <a:prstGeom prst="rect">
            <a:avLst/>
          </a:prstGeom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BF13AFF8-8276-40C8-878D-7018101F5B6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0156" y="468263"/>
            <a:ext cx="2427564" cy="645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5249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tshållare för bild 4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11" r="20911"/>
          <a:stretch>
            <a:fillRect/>
          </a:stretch>
        </p:blipFill>
        <p:spPr/>
      </p:pic>
      <p:sp>
        <p:nvSpPr>
          <p:cNvPr id="10" name="Rubrik 9"/>
          <p:cNvSpPr>
            <a:spLocks noGrp="1"/>
          </p:cNvSpPr>
          <p:nvPr>
            <p:ph type="title"/>
          </p:nvPr>
        </p:nvSpPr>
        <p:spPr>
          <a:xfrm>
            <a:off x="0" y="90807"/>
            <a:ext cx="10693400" cy="1260211"/>
          </a:xfrm>
        </p:spPr>
        <p:txBody>
          <a:bodyPr/>
          <a:lstStyle/>
          <a:p>
            <a:pPr algn="ctr"/>
            <a:r>
              <a:rPr lang="sv-SE" dirty="0"/>
              <a:t>Skogskunskap med LRF</a:t>
            </a:r>
          </a:p>
        </p:txBody>
      </p:sp>
      <p:sp>
        <p:nvSpPr>
          <p:cNvPr id="2" name="textruta 1"/>
          <p:cNvSpPr txBox="1"/>
          <p:nvPr/>
        </p:nvSpPr>
        <p:spPr>
          <a:xfrm>
            <a:off x="6138788" y="1692399"/>
            <a:ext cx="3640503" cy="6017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sv-SE" altLang="sv-SE" sz="1800" b="1" dirty="0">
                <a:latin typeface="+mj-lt"/>
              </a:rPr>
              <a:t>Del 1: Skogskunskap.se</a:t>
            </a:r>
            <a:br>
              <a:rPr lang="sv-SE" altLang="sv-SE" sz="1800" b="1" dirty="0">
                <a:latin typeface="+mj-lt"/>
              </a:rPr>
            </a:br>
            <a:endParaRPr lang="sv-SE" altLang="sv-SE" sz="1800" b="1" dirty="0">
              <a:latin typeface="+mj-lt"/>
            </a:endParaRPr>
          </a:p>
          <a:p>
            <a:pPr>
              <a:defRPr/>
            </a:pPr>
            <a:r>
              <a:rPr lang="sv-SE" altLang="sv-SE" sz="1200" i="1" dirty="0">
                <a:latin typeface="+mj-lt"/>
              </a:rPr>
              <a:t>Visa filmen och diskutera. Bjud gärna in någon från din skogsägareförening. </a:t>
            </a:r>
            <a:r>
              <a:rPr lang="sv-SE" sz="1200" i="1" dirty="0">
                <a:latin typeface="+mj-lt"/>
              </a:rPr>
              <a:t>Skogskunskap är en guide och rådgivare som hjälper dig att sköta din skog på bästa sätt. Här hittar du fakta, filmer och digitala verktyg. Innehållet har tagits fram i samverkan mellan forskare och praktiker.  Skogskunskap produceras av </a:t>
            </a:r>
            <a:r>
              <a:rPr lang="sv-SE" sz="1200" i="1" dirty="0" err="1">
                <a:latin typeface="+mj-lt"/>
              </a:rPr>
              <a:t>Skogforsk</a:t>
            </a:r>
            <a:r>
              <a:rPr lang="sv-SE" sz="1200" i="1" dirty="0">
                <a:latin typeface="+mj-lt"/>
              </a:rPr>
              <a:t> i samarbete med LRF Skogsägarna och Skogsstyrelsen.</a:t>
            </a:r>
            <a:endParaRPr lang="sv-SE" altLang="sv-SE" sz="1200" i="1" dirty="0">
              <a:latin typeface="+mj-lt"/>
            </a:endParaRPr>
          </a:p>
          <a:p>
            <a:pPr>
              <a:defRPr/>
            </a:pPr>
            <a:endParaRPr lang="sv-SE" altLang="sv-SE" sz="1000" i="1" dirty="0">
              <a:latin typeface="+mj-lt"/>
            </a:endParaRPr>
          </a:p>
          <a:p>
            <a:pPr>
              <a:defRPr/>
            </a:pPr>
            <a:r>
              <a:rPr lang="sv-SE" altLang="sv-SE" sz="1100" b="1" dirty="0">
                <a:latin typeface="+mj-lt"/>
              </a:rPr>
              <a:t>Följande delar finns i kunskapssajten</a:t>
            </a:r>
          </a:p>
          <a:p>
            <a:pPr>
              <a:defRPr/>
            </a:pPr>
            <a:endParaRPr lang="sv-SE" altLang="sv-SE" sz="1100" dirty="0">
              <a:latin typeface="+mj-lt"/>
            </a:endParaRP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sv-SE" altLang="sv-SE" sz="1100" b="1" dirty="0">
                <a:latin typeface="+mj-lt"/>
              </a:rPr>
              <a:t>Äga skog – </a:t>
            </a:r>
            <a:r>
              <a:rPr lang="sv-SE" altLang="sv-SE" sz="1100" dirty="0">
                <a:latin typeface="+mj-lt"/>
              </a:rPr>
              <a:t>skoglig grundkurs</a:t>
            </a: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endParaRPr lang="sv-SE" altLang="sv-SE" sz="1100" b="1" dirty="0">
              <a:latin typeface="+mj-lt"/>
            </a:endParaRP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sv-SE" altLang="sv-SE" sz="1100" b="1" dirty="0">
                <a:latin typeface="+mj-lt"/>
              </a:rPr>
              <a:t>Planera skogsbruk – </a:t>
            </a:r>
            <a:r>
              <a:rPr lang="sv-SE" altLang="sv-SE" sz="1100" dirty="0">
                <a:latin typeface="+mj-lt"/>
              </a:rPr>
              <a:t>plan och mätning, natur- och miljöhänsyn, vatten</a:t>
            </a: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endParaRPr lang="sv-SE" altLang="sv-SE" sz="1100" dirty="0">
              <a:latin typeface="+mj-lt"/>
            </a:endParaRP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sv-SE" altLang="sv-SE" sz="1100" b="1" dirty="0">
                <a:latin typeface="+mj-lt"/>
              </a:rPr>
              <a:t>Sköta barrskog – </a:t>
            </a:r>
            <a:r>
              <a:rPr lang="sv-SE" altLang="sv-SE" sz="1100" dirty="0">
                <a:latin typeface="+mj-lt"/>
              </a:rPr>
              <a:t>föryngra, röja, gallra, slutavverka, skogsbränsle, hyggesfritt</a:t>
            </a: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endParaRPr lang="sv-SE" altLang="sv-SE" sz="1100" b="1" dirty="0">
              <a:latin typeface="+mj-lt"/>
            </a:endParaRP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sv-SE" altLang="sv-SE" sz="1100" b="1" dirty="0">
                <a:latin typeface="+mj-lt"/>
              </a:rPr>
              <a:t>Sköta lövskog- </a:t>
            </a:r>
            <a:r>
              <a:rPr lang="sv-SE" altLang="sv-SE" sz="1100" dirty="0">
                <a:latin typeface="+mj-lt"/>
              </a:rPr>
              <a:t>om löv, föryngra, röja och gallra, avverka och sälja virke</a:t>
            </a: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endParaRPr lang="sv-SE" altLang="sv-SE" sz="1100" dirty="0">
              <a:latin typeface="+mj-lt"/>
            </a:endParaRP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sv-SE" altLang="sv-SE" sz="1100" b="1" dirty="0">
                <a:latin typeface="+mj-lt"/>
              </a:rPr>
              <a:t>Vägar i skogen- </a:t>
            </a:r>
            <a:r>
              <a:rPr lang="sv-SE" altLang="sv-SE" sz="1100" dirty="0">
                <a:latin typeface="+mj-lt"/>
              </a:rPr>
              <a:t>skogsbilvägar, planera och bygga, drift och underhåll, broar</a:t>
            </a: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endParaRPr lang="sv-SE" altLang="sv-SE" sz="1100" b="1" dirty="0">
              <a:latin typeface="+mj-lt"/>
            </a:endParaRP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sv-SE" altLang="sv-SE" sz="1100" b="1" dirty="0">
                <a:latin typeface="+mj-lt"/>
              </a:rPr>
              <a:t>Räkna med verktyg- </a:t>
            </a:r>
            <a:r>
              <a:rPr lang="sv-SE" altLang="sv-SE" sz="1100" dirty="0">
                <a:latin typeface="+mj-lt"/>
              </a:rPr>
              <a:t>föryngring, skogsvård, mäta/klassa, ekonomi</a:t>
            </a:r>
          </a:p>
          <a:p>
            <a:endParaRPr lang="sv-SE" dirty="0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FB4E89D7-4499-4B76-AAB1-183D23B560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156" y="396255"/>
            <a:ext cx="2427564" cy="645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6090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latshållare för bild 11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11" r="20911"/>
          <a:stretch>
            <a:fillRect/>
          </a:stretch>
        </p:blipFill>
        <p:spPr>
          <a:xfrm>
            <a:off x="5328592" y="1438274"/>
            <a:ext cx="5346700" cy="6122989"/>
          </a:xfrm>
        </p:spPr>
      </p:pic>
      <p:sp>
        <p:nvSpPr>
          <p:cNvPr id="10" name="Rubrik 9"/>
          <p:cNvSpPr>
            <a:spLocks noGrp="1"/>
          </p:cNvSpPr>
          <p:nvPr>
            <p:ph type="title"/>
          </p:nvPr>
        </p:nvSpPr>
        <p:spPr>
          <a:xfrm>
            <a:off x="0" y="90807"/>
            <a:ext cx="10675292" cy="1260211"/>
          </a:xfrm>
        </p:spPr>
        <p:txBody>
          <a:bodyPr/>
          <a:lstStyle/>
          <a:p>
            <a:pPr algn="ctr"/>
            <a:r>
              <a:rPr lang="sv-SE" dirty="0"/>
              <a:t>Skogskunskap med LRF</a:t>
            </a:r>
          </a:p>
        </p:txBody>
      </p:sp>
      <p:sp>
        <p:nvSpPr>
          <p:cNvPr id="2" name="textruta 1"/>
          <p:cNvSpPr txBox="1"/>
          <p:nvPr/>
        </p:nvSpPr>
        <p:spPr>
          <a:xfrm>
            <a:off x="1026220" y="1913922"/>
            <a:ext cx="3640503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sv-SE" altLang="sv-SE" sz="1800" b="1" dirty="0">
                <a:latin typeface="+mj-lt"/>
              </a:rPr>
              <a:t>Del 2: Äganderätt</a:t>
            </a:r>
            <a:br>
              <a:rPr lang="sv-SE" altLang="sv-SE" sz="1800" b="1" dirty="0">
                <a:latin typeface="+mj-lt"/>
              </a:rPr>
            </a:br>
            <a:endParaRPr lang="sv-SE" altLang="sv-SE" sz="1400" b="1" dirty="0">
              <a:latin typeface="+mj-lt"/>
            </a:endParaRPr>
          </a:p>
          <a:p>
            <a:pPr>
              <a:defRPr/>
            </a:pPr>
            <a:r>
              <a:rPr lang="sv-SE" altLang="sv-SE" sz="1400" i="1" dirty="0"/>
              <a:t>Visa filmen och diskutera. Bjud gärna in sakkunnig från LRF regionen, LRF konsult eller liknande.</a:t>
            </a:r>
          </a:p>
          <a:p>
            <a:pPr>
              <a:defRPr/>
            </a:pPr>
            <a:endParaRPr lang="sv-SE" altLang="sv-SE" sz="1400" i="1" dirty="0"/>
          </a:p>
          <a:p>
            <a:pPr>
              <a:defRPr/>
            </a:pPr>
            <a:r>
              <a:rPr lang="sv-SE" altLang="sv-SE" sz="1400" b="1" dirty="0"/>
              <a:t>I filmen behandlas:</a:t>
            </a:r>
          </a:p>
          <a:p>
            <a:pPr>
              <a:defRPr/>
            </a:pPr>
            <a:endParaRPr lang="sv-SE" altLang="sv-SE" sz="1400" b="1" dirty="0">
              <a:latin typeface="+mj-lt"/>
            </a:endParaRPr>
          </a:p>
          <a:p>
            <a:pPr>
              <a:defRPr/>
            </a:pPr>
            <a:r>
              <a:rPr lang="sv-SE" altLang="sv-SE" sz="1400" dirty="0">
                <a:latin typeface="+mj-lt"/>
              </a:rPr>
              <a:t>Äganderättens betydelse</a:t>
            </a:r>
          </a:p>
          <a:p>
            <a:pPr>
              <a:defRPr/>
            </a:pPr>
            <a:r>
              <a:rPr lang="sv-SE" altLang="sv-SE" sz="1400" dirty="0">
                <a:latin typeface="+mj-lt"/>
              </a:rPr>
              <a:t>Ägarstruktur och mångfald</a:t>
            </a:r>
          </a:p>
          <a:p>
            <a:pPr>
              <a:defRPr/>
            </a:pPr>
            <a:r>
              <a:rPr lang="sv-SE" altLang="sv-SE" sz="1400" dirty="0">
                <a:latin typeface="+mj-lt"/>
              </a:rPr>
              <a:t>Ägarens ansvar</a:t>
            </a:r>
          </a:p>
          <a:p>
            <a:pPr>
              <a:defRPr/>
            </a:pPr>
            <a:r>
              <a:rPr lang="sv-SE" altLang="sv-SE" sz="1400" dirty="0">
                <a:latin typeface="+mj-lt"/>
              </a:rPr>
              <a:t>Lagar och regler </a:t>
            </a:r>
            <a:br>
              <a:rPr lang="sv-SE" altLang="sv-SE" sz="1400" dirty="0">
                <a:latin typeface="+mj-lt"/>
              </a:rPr>
            </a:br>
            <a:r>
              <a:rPr lang="sv-SE" altLang="sv-SE" sz="1400" dirty="0">
                <a:latin typeface="+mj-lt"/>
              </a:rPr>
              <a:t>- Miljöbalken</a:t>
            </a:r>
            <a:br>
              <a:rPr lang="sv-SE" altLang="sv-SE" sz="1400" dirty="0">
                <a:latin typeface="+mj-lt"/>
              </a:rPr>
            </a:br>
            <a:r>
              <a:rPr lang="sv-SE" altLang="sv-SE" sz="1400" dirty="0">
                <a:latin typeface="+mj-lt"/>
              </a:rPr>
              <a:t>- Skogsvårdslagen</a:t>
            </a:r>
            <a:br>
              <a:rPr lang="sv-SE" altLang="sv-SE" sz="1400" dirty="0">
                <a:latin typeface="+mj-lt"/>
              </a:rPr>
            </a:br>
            <a:r>
              <a:rPr lang="sv-SE" altLang="sv-SE" sz="1400" dirty="0">
                <a:latin typeface="+mj-lt"/>
              </a:rPr>
              <a:t>- Anmälningsplikt</a:t>
            </a:r>
            <a:br>
              <a:rPr lang="sv-SE" altLang="sv-SE" sz="1400" dirty="0">
                <a:latin typeface="+mj-lt"/>
              </a:rPr>
            </a:br>
            <a:r>
              <a:rPr lang="sv-SE" altLang="sv-SE" sz="1400" dirty="0">
                <a:latin typeface="+mj-lt"/>
              </a:rPr>
              <a:t>- Tillståndsplikt</a:t>
            </a:r>
            <a:br>
              <a:rPr lang="sv-SE" altLang="sv-SE" sz="1400" dirty="0">
                <a:latin typeface="+mj-lt"/>
              </a:rPr>
            </a:br>
            <a:r>
              <a:rPr lang="sv-SE" altLang="sv-SE" sz="1400" dirty="0">
                <a:latin typeface="+mj-lt"/>
              </a:rPr>
              <a:t>- Hänsynsbestämmelser</a:t>
            </a:r>
          </a:p>
          <a:p>
            <a:pPr>
              <a:defRPr/>
            </a:pPr>
            <a:r>
              <a:rPr lang="sv-SE" altLang="sv-SE" sz="1400" dirty="0">
                <a:latin typeface="+mj-lt"/>
              </a:rPr>
              <a:t>Intrång  </a:t>
            </a:r>
            <a:br>
              <a:rPr lang="sv-SE" altLang="sv-SE" sz="1400" dirty="0">
                <a:latin typeface="+mj-lt"/>
              </a:rPr>
            </a:br>
            <a:r>
              <a:rPr lang="sv-SE" altLang="sv-SE" sz="1400" dirty="0">
                <a:latin typeface="+mj-lt"/>
              </a:rPr>
              <a:t>- Naturvårdsavsättningar</a:t>
            </a:r>
            <a:br>
              <a:rPr lang="sv-SE" altLang="sv-SE" sz="1400" dirty="0">
                <a:latin typeface="+mj-lt"/>
              </a:rPr>
            </a:br>
            <a:r>
              <a:rPr lang="sv-SE" altLang="sv-SE" sz="1400" dirty="0">
                <a:latin typeface="+mj-lt"/>
              </a:rPr>
              <a:t>- Artskyddsförordningen</a:t>
            </a:r>
            <a:br>
              <a:rPr lang="sv-SE" altLang="sv-SE" sz="1400" dirty="0">
                <a:latin typeface="+mj-lt"/>
              </a:rPr>
            </a:br>
            <a:r>
              <a:rPr lang="sv-SE" altLang="sv-SE" sz="1400" dirty="0">
                <a:latin typeface="+mj-lt"/>
              </a:rPr>
              <a:t>- Nyckelbiotoper</a:t>
            </a:r>
            <a:br>
              <a:rPr lang="sv-SE" altLang="sv-SE" sz="1400" dirty="0">
                <a:latin typeface="+mj-lt"/>
              </a:rPr>
            </a:br>
            <a:r>
              <a:rPr lang="sv-SE" altLang="sv-SE" sz="1400" dirty="0">
                <a:latin typeface="+mj-lt"/>
              </a:rPr>
              <a:t>- Vägar och ledningar</a:t>
            </a:r>
            <a:br>
              <a:rPr lang="sv-SE" altLang="sv-SE" sz="1400" dirty="0">
                <a:latin typeface="+mj-lt"/>
              </a:rPr>
            </a:br>
            <a:r>
              <a:rPr lang="sv-SE" altLang="sv-SE" sz="1400" dirty="0">
                <a:latin typeface="+mj-lt"/>
              </a:rPr>
              <a:t>- Allemansrätten och dess gränser</a:t>
            </a:r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3988" y="3214092"/>
            <a:ext cx="2508753" cy="2508753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7945772E-9F3E-4B46-9B10-A879DC68B1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156" y="396255"/>
            <a:ext cx="2427564" cy="645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3520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0" y="90807"/>
            <a:ext cx="10693400" cy="1260211"/>
          </a:xfrm>
        </p:spPr>
        <p:txBody>
          <a:bodyPr/>
          <a:lstStyle/>
          <a:p>
            <a:pPr algn="ctr"/>
            <a:r>
              <a:rPr lang="sv-SE" dirty="0"/>
              <a:t>Skogskunskap med LRF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  <a:defRPr/>
            </a:pPr>
            <a:r>
              <a:rPr lang="sv-SE" altLang="sv-SE" sz="2000" b="1" dirty="0"/>
              <a:t>Del 3: Mål och strategier med din skog</a:t>
            </a:r>
          </a:p>
          <a:p>
            <a:pPr marL="0" indent="0">
              <a:buNone/>
              <a:defRPr/>
            </a:pPr>
            <a:r>
              <a:rPr lang="sv-SE" altLang="sv-SE" sz="1400" i="1" dirty="0"/>
              <a:t>Visa filmen och diskutera. Bjud gärna in någon från LRF konsult.</a:t>
            </a:r>
            <a:br>
              <a:rPr lang="sv-SE" altLang="sv-SE" sz="1400" i="1" dirty="0"/>
            </a:br>
            <a:r>
              <a:rPr lang="sv-SE" altLang="sv-SE" sz="1200" b="1" dirty="0"/>
              <a:t>I filmen behandlas</a:t>
            </a:r>
            <a:r>
              <a:rPr lang="sv-SE" altLang="sv-SE" sz="1200" i="1" dirty="0"/>
              <a:t>:</a:t>
            </a:r>
            <a:br>
              <a:rPr lang="sv-SE" altLang="sv-SE" sz="1200" i="1" dirty="0"/>
            </a:br>
            <a:r>
              <a:rPr lang="sv-SE" altLang="sv-SE" sz="1200" b="1" dirty="0"/>
              <a:t>Mål och strategier med skogsbruk </a:t>
            </a:r>
            <a:br>
              <a:rPr lang="sv-SE" altLang="sv-SE" sz="1200" b="1" dirty="0"/>
            </a:br>
            <a:r>
              <a:rPr lang="sv-SE" altLang="sv-SE" sz="1200" dirty="0"/>
              <a:t>Exempel på mål kan vara lönsamhet/avkastning, kapitalplacering, långsiktigt ägande/förvaltande, övriga intressen</a:t>
            </a:r>
          </a:p>
          <a:p>
            <a:pPr marL="0" indent="0">
              <a:buNone/>
              <a:defRPr/>
            </a:pPr>
            <a:r>
              <a:rPr lang="sv-SE" altLang="sv-SE" sz="1200" b="1" dirty="0"/>
              <a:t>Skogsägaren som företagare</a:t>
            </a:r>
            <a:r>
              <a:rPr lang="sv-SE" altLang="sv-SE" sz="1200" dirty="0"/>
              <a:t>, </a:t>
            </a:r>
            <a:br>
              <a:rPr lang="sv-SE" altLang="sv-SE" sz="1200" dirty="0"/>
            </a:br>
            <a:r>
              <a:rPr lang="sv-SE" altLang="sv-SE" sz="1200" dirty="0"/>
              <a:t>Näringsverksamhet, deklaration, bokföring, inkomstslag, skatteplanering</a:t>
            </a:r>
            <a:br>
              <a:rPr lang="sv-SE" altLang="sv-SE" sz="1200" dirty="0"/>
            </a:br>
            <a:br>
              <a:rPr lang="sv-SE" altLang="sv-SE" sz="1200" dirty="0"/>
            </a:br>
            <a:r>
              <a:rPr lang="sv-SE" altLang="sv-SE" sz="1200" b="1" dirty="0"/>
              <a:t>Skogsbruksplanen som verktyg att nå dina mål </a:t>
            </a:r>
            <a:br>
              <a:rPr lang="sv-SE" altLang="sv-SE" sz="1200" b="1" dirty="0"/>
            </a:br>
            <a:r>
              <a:rPr lang="sv-SE" altLang="sv-SE" sz="1200" dirty="0"/>
              <a:t>Vad en skogsbruksplan beskriver och hur du kan använda den i dina strategier för att nå dina mål</a:t>
            </a:r>
            <a:br>
              <a:rPr lang="sv-SE" altLang="sv-SE" sz="1200" dirty="0"/>
            </a:br>
            <a:br>
              <a:rPr lang="sv-SE" altLang="sv-SE" sz="1200" dirty="0"/>
            </a:br>
            <a:r>
              <a:rPr lang="sv-SE" altLang="sv-SE" sz="1200" b="1" dirty="0"/>
              <a:t>Fastighetsmarknad – sälja och förvärva</a:t>
            </a:r>
            <a:br>
              <a:rPr lang="sv-SE" altLang="sv-SE" sz="1200" b="1" dirty="0"/>
            </a:br>
            <a:r>
              <a:rPr lang="sv-SE" altLang="sv-SE" sz="1200" dirty="0"/>
              <a:t>Vad som påverkar värde och pris, generationsskiften, skog som långsiktig investering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88A30514-9DD9-4898-A923-0A4F094597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156" y="396255"/>
            <a:ext cx="2427564" cy="645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2492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Anpassat 2">
      <a:dk1>
        <a:sysClr val="windowText" lastClr="000000"/>
      </a:dk1>
      <a:lt1>
        <a:sysClr val="window" lastClr="FFFFFF"/>
      </a:lt1>
      <a:dk2>
        <a:srgbClr val="6BAA24"/>
      </a:dk2>
      <a:lt2>
        <a:srgbClr val="FFFFFF"/>
      </a:lt2>
      <a:accent1>
        <a:srgbClr val="6BAA24"/>
      </a:accent1>
      <a:accent2>
        <a:srgbClr val="E6B10E"/>
      </a:accent2>
      <a:accent3>
        <a:srgbClr val="CB4F53"/>
      </a:accent3>
      <a:accent4>
        <a:srgbClr val="7EBA42"/>
      </a:accent4>
      <a:accent5>
        <a:srgbClr val="6BAA24"/>
      </a:accent5>
      <a:accent6>
        <a:srgbClr val="E6B10E"/>
      </a:accent6>
      <a:hlink>
        <a:srgbClr val="000000"/>
      </a:hlink>
      <a:folHlink>
        <a:srgbClr val="000000"/>
      </a:folHlink>
    </a:clrScheme>
    <a:fontScheme name="Studieförbundet Vuxenskola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Mallar PPT</Template>
  <TotalTime>331</TotalTime>
  <Words>56</Words>
  <Application>Microsoft Office PowerPoint</Application>
  <PresentationFormat>Anpassad</PresentationFormat>
  <Paragraphs>46</Paragraphs>
  <Slides>5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5</vt:i4>
      </vt:variant>
    </vt:vector>
  </HeadingPairs>
  <TitlesOfParts>
    <vt:vector size="11" baseType="lpstr">
      <vt:lpstr>Arial</vt:lpstr>
      <vt:lpstr>Calibri</vt:lpstr>
      <vt:lpstr>Symbol</vt:lpstr>
      <vt:lpstr>Verdana</vt:lpstr>
      <vt:lpstr>Wingdings</vt:lpstr>
      <vt:lpstr>Office-tema</vt:lpstr>
      <vt:lpstr>Skogskunskap med LRF Studiehandledning</vt:lpstr>
      <vt:lpstr>Skogskunskap med LRF</vt:lpstr>
      <vt:lpstr>Skogskunskap med LRF</vt:lpstr>
      <vt:lpstr>Skogskunskap med LRF</vt:lpstr>
      <vt:lpstr>Skogskunskap med LRF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Rubrik</dc:title>
  <dc:creator>Frida Sundqvist-Hall</dc:creator>
  <cp:lastModifiedBy>Johanna Hjartfors</cp:lastModifiedBy>
  <cp:revision>21</cp:revision>
  <dcterms:created xsi:type="dcterms:W3CDTF">2017-11-19T17:57:42Z</dcterms:created>
  <dcterms:modified xsi:type="dcterms:W3CDTF">2017-12-01T13:09:55Z</dcterms:modified>
</cp:coreProperties>
</file>